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5143500" cx="9144000"/>
  <p:notesSz cx="6858000" cy="9144000"/>
  <p:embeddedFontLst>
    <p:embeddedFont>
      <p:font typeface="Old Standard TT"/>
      <p:regular r:id="rId23"/>
      <p:bold r:id="rId24"/>
      <p: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OldStandardTT-bold.fntdata"/><Relationship Id="rId23" Type="http://schemas.openxmlformats.org/officeDocument/2006/relationships/font" Target="fonts/OldStandardTT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schemas.openxmlformats.org/officeDocument/2006/relationships/font" Target="fonts/OldStandardTT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691f42245b_0_1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1691f42245b_0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1691f42245b_0_1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1691f42245b_0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1691f42245b_0_1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1691f42245b_0_1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1691f42245b_0_1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1691f42245b_0_1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1691f42245b_0_1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1691f42245b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1691f42245b_0_1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1691f42245b_0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1691f42245b_0_1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1691f42245b_0_1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691f42245b_0_1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1691f42245b_0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691f42245b_0_1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1691f42245b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1691f42245b_0_1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1691f42245b_0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1691f42245b_0_1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1691f42245b_0_1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1691f42245b_0_1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1691f42245b_0_1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691f42245b_0_1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1691f42245b_0_1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691f42245b_0_1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1691f42245b_0_1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1691f42245b_0_1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1691f42245b_0_1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691f42245b_0_1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1691f42245b_0_1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100"/>
            <a:ext cx="9144000" cy="1711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1" name="Google Shape;11;p2"/>
          <p:cNvCxnSpPr/>
          <p:nvPr/>
        </p:nvCxnSpPr>
        <p:spPr>
          <a:xfrm>
            <a:off x="641934" y="3597500"/>
            <a:ext cx="390300" cy="0"/>
          </a:xfrm>
          <a:prstGeom prst="straightConnector1">
            <a:avLst/>
          </a:prstGeom>
          <a:noFill/>
          <a:ln cap="flat" cmpd="sng" w="28575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" name="Google Shape;12;p2"/>
          <p:cNvSpPr txBox="1"/>
          <p:nvPr>
            <p:ph type="ctr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512700" y="3840639"/>
            <a:ext cx="8118600" cy="78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039650"/>
            <a:ext cx="8520600" cy="2106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Google Shape;16;p3"/>
          <p:cNvCxnSpPr/>
          <p:nvPr/>
        </p:nvCxnSpPr>
        <p:spPr>
          <a:xfrm>
            <a:off x="641934" y="3597500"/>
            <a:ext cx="390300" cy="0"/>
          </a:xfrm>
          <a:prstGeom prst="straightConnector1">
            <a:avLst/>
          </a:prstGeom>
          <a:noFill/>
          <a:ln cap="flat" cmpd="sng" w="28575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" name="Google Shape;17;p3"/>
          <p:cNvSpPr txBox="1"/>
          <p:nvPr>
            <p:ph type="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217725"/>
            <a:ext cx="8520600" cy="97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1306300"/>
            <a:ext cx="8520600" cy="357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30200" lvl="0" marL="457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311700" y="1171675"/>
            <a:ext cx="39999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832400" y="1171675"/>
            <a:ext cx="39999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4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6864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" name="Google Shape;42;p9"/>
          <p:cNvSpPr txBox="1"/>
          <p:nvPr>
            <p:ph type="title"/>
          </p:nvPr>
        </p:nvSpPr>
        <p:spPr>
          <a:xfrm>
            <a:off x="265500" y="1382350"/>
            <a:ext cx="4045200" cy="133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200"/>
              <a:buNone/>
              <a:defRPr sz="4200">
                <a:solidFill>
                  <a:schemeClr val="accent4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3" name="Google Shape;43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4" name="Google Shape;4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aperback">
    <p:bg>
      <p:bgPr>
        <a:solidFill>
          <a:schemeClr val="accen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ld Standard TT"/>
              <a:buChar char="●"/>
              <a:defRPr sz="18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●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●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to Become Super Confident and Decisive in Life</a:t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512700" y="3840650"/>
            <a:ext cx="8118600" cy="85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0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It can be hard to be confident and decisive when we don't feel like we fit into a certain bucket or don't have all the answers. However, being confident and decisive doesn't require knowing everything or being perfect.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2"/>
          <p:cNvSpPr txBox="1"/>
          <p:nvPr>
            <p:ph type="title"/>
          </p:nvPr>
        </p:nvSpPr>
        <p:spPr>
          <a:xfrm>
            <a:off x="311700" y="217725"/>
            <a:ext cx="8520600" cy="97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/>
              <a:t>How can you overcome your tendency to put yourself down?</a:t>
            </a:r>
            <a:endParaRPr/>
          </a:p>
        </p:txBody>
      </p:sp>
      <p:sp>
        <p:nvSpPr>
          <p:cNvPr id="114" name="Google Shape;114;p22"/>
          <p:cNvSpPr txBox="1"/>
          <p:nvPr>
            <p:ph idx="1" type="body"/>
          </p:nvPr>
        </p:nvSpPr>
        <p:spPr>
          <a:xfrm>
            <a:off x="311700" y="1306300"/>
            <a:ext cx="8520600" cy="357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Recognize when you are doing it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T</a:t>
            </a:r>
            <a:r>
              <a:rPr lang="en"/>
              <a:t>ake a minute to reflect on why you are doing it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Try and be more positive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Learn to forgive yourself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3"/>
          <p:cNvSpPr txBox="1"/>
          <p:nvPr>
            <p:ph type="title"/>
          </p:nvPr>
        </p:nvSpPr>
        <p:spPr>
          <a:xfrm>
            <a:off x="311700" y="217725"/>
            <a:ext cx="8520600" cy="97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900"/>
              <a:t>How can you develop self-awareness and understanding of your mindset to be more confident?</a:t>
            </a:r>
            <a:endParaRPr sz="2900"/>
          </a:p>
        </p:txBody>
      </p:sp>
      <p:sp>
        <p:nvSpPr>
          <p:cNvPr id="120" name="Google Shape;120;p23"/>
          <p:cNvSpPr txBox="1"/>
          <p:nvPr>
            <p:ph idx="1" type="body"/>
          </p:nvPr>
        </p:nvSpPr>
        <p:spPr>
          <a:xfrm>
            <a:off x="311700" y="1306300"/>
            <a:ext cx="8520600" cy="357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U</a:t>
            </a:r>
            <a:r>
              <a:rPr lang="en"/>
              <a:t>nderstand one's mindset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Examine the thoughts we keep returning to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Examine the way we react to situations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Change our thoughts and emotions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4"/>
          <p:cNvSpPr txBox="1"/>
          <p:nvPr>
            <p:ph type="title"/>
          </p:nvPr>
        </p:nvSpPr>
        <p:spPr>
          <a:xfrm>
            <a:off x="311700" y="217725"/>
            <a:ext cx="8520600" cy="97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/>
              <a:t>How can you develop a healthy lifestyle that supports your confidence and determination?</a:t>
            </a:r>
            <a:endParaRPr/>
          </a:p>
        </p:txBody>
      </p:sp>
      <p:sp>
        <p:nvSpPr>
          <p:cNvPr id="126" name="Google Shape;126;p24"/>
          <p:cNvSpPr txBox="1"/>
          <p:nvPr>
            <p:ph idx="1" type="body"/>
          </p:nvPr>
        </p:nvSpPr>
        <p:spPr>
          <a:xfrm>
            <a:off x="311700" y="1306300"/>
            <a:ext cx="8520600" cy="357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Find a healthy balance between rest and activity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Eat a balanced diet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Make sure to get enough exercise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Don’t stress yourself out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5"/>
          <p:cNvSpPr txBox="1"/>
          <p:nvPr>
            <p:ph type="title"/>
          </p:nvPr>
        </p:nvSpPr>
        <p:spPr>
          <a:xfrm>
            <a:off x="311700" y="217725"/>
            <a:ext cx="8520600" cy="97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/>
              <a:t>How can you improve your decision-making skills when presented with difficult decisions?</a:t>
            </a:r>
            <a:endParaRPr/>
          </a:p>
        </p:txBody>
      </p:sp>
      <p:sp>
        <p:nvSpPr>
          <p:cNvPr id="132" name="Google Shape;132;p25"/>
          <p:cNvSpPr txBox="1"/>
          <p:nvPr>
            <p:ph idx="1" type="body"/>
          </p:nvPr>
        </p:nvSpPr>
        <p:spPr>
          <a:xfrm>
            <a:off x="311700" y="1306300"/>
            <a:ext cx="8520600" cy="357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B</a:t>
            </a:r>
            <a:r>
              <a:rPr lang="en"/>
              <a:t>e honest with yourself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Be open to different viewpoints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Be flexible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6"/>
          <p:cNvSpPr txBox="1"/>
          <p:nvPr>
            <p:ph type="title"/>
          </p:nvPr>
        </p:nvSpPr>
        <p:spPr>
          <a:xfrm>
            <a:off x="311700" y="217725"/>
            <a:ext cx="8520600" cy="97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/>
              <a:t>How can you build a strong social circle that supports your decision-making goals?</a:t>
            </a:r>
            <a:endParaRPr/>
          </a:p>
        </p:txBody>
      </p:sp>
      <p:sp>
        <p:nvSpPr>
          <p:cNvPr id="138" name="Google Shape;138;p26"/>
          <p:cNvSpPr txBox="1"/>
          <p:nvPr>
            <p:ph idx="1" type="body"/>
          </p:nvPr>
        </p:nvSpPr>
        <p:spPr>
          <a:xfrm>
            <a:off x="311700" y="1306300"/>
            <a:ext cx="8520600" cy="357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Find like-minded individuals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Get involved in extracurricular activities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Take part in group challenges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Join a mastermind group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7"/>
          <p:cNvSpPr txBox="1"/>
          <p:nvPr>
            <p:ph type="title"/>
          </p:nvPr>
        </p:nvSpPr>
        <p:spPr>
          <a:xfrm>
            <a:off x="311700" y="217725"/>
            <a:ext cx="8520600" cy="97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/>
              <a:t>How can you identify when you’re making a decision based on emotions or logic?</a:t>
            </a:r>
            <a:endParaRPr/>
          </a:p>
        </p:txBody>
      </p:sp>
      <p:sp>
        <p:nvSpPr>
          <p:cNvPr id="144" name="Google Shape;144;p27"/>
          <p:cNvSpPr txBox="1"/>
          <p:nvPr>
            <p:ph idx="1" type="body"/>
          </p:nvPr>
        </p:nvSpPr>
        <p:spPr>
          <a:xfrm>
            <a:off x="311700" y="1306300"/>
            <a:ext cx="8520600" cy="357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Ask yourself why you’re feeling the way you are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Analyze your choices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Pay attention to your emotions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Ask others for their opinion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8"/>
          <p:cNvSpPr txBox="1"/>
          <p:nvPr>
            <p:ph type="title"/>
          </p:nvPr>
        </p:nvSpPr>
        <p:spPr>
          <a:xfrm>
            <a:off x="311700" y="217725"/>
            <a:ext cx="8520600" cy="97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/>
              <a:t>P</a:t>
            </a:r>
            <a:r>
              <a:rPr lang="en"/>
              <a:t>sychological techniques that can help you work through difficult situations more confidently</a:t>
            </a:r>
            <a:endParaRPr/>
          </a:p>
        </p:txBody>
      </p:sp>
      <p:sp>
        <p:nvSpPr>
          <p:cNvPr id="150" name="Google Shape;150;p28"/>
          <p:cNvSpPr txBox="1"/>
          <p:nvPr>
            <p:ph idx="1" type="body"/>
          </p:nvPr>
        </p:nvSpPr>
        <p:spPr>
          <a:xfrm>
            <a:off x="311700" y="1306300"/>
            <a:ext cx="8520600" cy="357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Self-compassion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Positive self-talk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Assertiveness training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9"/>
          <p:cNvSpPr txBox="1"/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/>
              <a:t>Becoming confident and decisive in life can be a difficult task. It requires us to constantly work on ourselves and continue to improve even in the face of setbacks. However, it is not impossible to achieve.</a:t>
            </a:r>
            <a:endParaRPr sz="35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311700" y="217725"/>
            <a:ext cx="8520600" cy="97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/>
              <a:t>T</a:t>
            </a:r>
            <a:r>
              <a:rPr lang="en"/>
              <a:t>he biggest challenges when it comes to confidence and being decisive</a:t>
            </a:r>
            <a:endParaRPr/>
          </a:p>
        </p:txBody>
      </p:sp>
      <p:sp>
        <p:nvSpPr>
          <p:cNvPr id="66" name="Google Shape;66;p14"/>
          <p:cNvSpPr txBox="1"/>
          <p:nvPr>
            <p:ph idx="1" type="body"/>
          </p:nvPr>
        </p:nvSpPr>
        <p:spPr>
          <a:xfrm>
            <a:off x="311700" y="1306300"/>
            <a:ext cx="8520600" cy="357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/>
              <a:t>Focusing on the positives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AutoNum type="arabicPeriod"/>
            </a:pPr>
            <a:r>
              <a:rPr lang="en"/>
              <a:t>Taking gradual steps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AutoNum type="arabicPeriod"/>
            </a:pPr>
            <a:r>
              <a:rPr lang="en"/>
              <a:t>Keeping an open mind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AutoNum type="arabicPeriod"/>
            </a:pPr>
            <a:r>
              <a:rPr lang="en"/>
              <a:t>Making goals and planning each step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>
            <p:ph type="title"/>
          </p:nvPr>
        </p:nvSpPr>
        <p:spPr>
          <a:xfrm>
            <a:off x="311700" y="217725"/>
            <a:ext cx="8520600" cy="97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100"/>
              <a:t>C</a:t>
            </a:r>
            <a:r>
              <a:rPr lang="en" sz="3100"/>
              <a:t>ommon mistakes people make when trying to be decisive</a:t>
            </a:r>
            <a:endParaRPr sz="3100"/>
          </a:p>
        </p:txBody>
      </p:sp>
      <p:sp>
        <p:nvSpPr>
          <p:cNvPr id="72" name="Google Shape;72;p15"/>
          <p:cNvSpPr txBox="1"/>
          <p:nvPr>
            <p:ph idx="1" type="body"/>
          </p:nvPr>
        </p:nvSpPr>
        <p:spPr>
          <a:xfrm>
            <a:off x="311700" y="1306300"/>
            <a:ext cx="8520600" cy="357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Procrastination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Emotional reasoning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Fear of failure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/>
          <p:nvPr>
            <p:ph type="title"/>
          </p:nvPr>
        </p:nvSpPr>
        <p:spPr>
          <a:xfrm>
            <a:off x="311700" y="217725"/>
            <a:ext cx="8520600" cy="97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/>
              <a:t>T</a:t>
            </a:r>
            <a:r>
              <a:rPr lang="en"/>
              <a:t>he best ways to achieve confidence and become decisive in life</a:t>
            </a:r>
            <a:endParaRPr/>
          </a:p>
        </p:txBody>
      </p:sp>
      <p:sp>
        <p:nvSpPr>
          <p:cNvPr id="78" name="Google Shape;78;p16"/>
          <p:cNvSpPr txBox="1"/>
          <p:nvPr>
            <p:ph idx="1" type="body"/>
          </p:nvPr>
        </p:nvSpPr>
        <p:spPr>
          <a:xfrm>
            <a:off x="311700" y="1306300"/>
            <a:ext cx="8520600" cy="357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D</a:t>
            </a:r>
            <a:r>
              <a:rPr lang="en"/>
              <a:t>eveloping a strong set of personal values and principles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Learning how to control and focus your emotions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Developing good habits and routines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 txBox="1"/>
          <p:nvPr>
            <p:ph type="title"/>
          </p:nvPr>
        </p:nvSpPr>
        <p:spPr>
          <a:xfrm>
            <a:off x="311700" y="217725"/>
            <a:ext cx="8520600" cy="69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are the keys to being decisive in life?</a:t>
            </a:r>
            <a:endParaRPr/>
          </a:p>
        </p:txBody>
      </p:sp>
      <p:sp>
        <p:nvSpPr>
          <p:cNvPr id="84" name="Google Shape;84;p17"/>
          <p:cNvSpPr txBox="1"/>
          <p:nvPr>
            <p:ph idx="1" type="body"/>
          </p:nvPr>
        </p:nvSpPr>
        <p:spPr>
          <a:xfrm>
            <a:off x="311700" y="909825"/>
            <a:ext cx="8520600" cy="357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U</a:t>
            </a:r>
            <a:r>
              <a:rPr lang="en"/>
              <a:t>nderstand the three keys to decision-making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Learn how to make a decision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Learn how to be confident in your decisions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Learn how to have less stress in your life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 txBox="1"/>
          <p:nvPr>
            <p:ph type="title"/>
          </p:nvPr>
        </p:nvSpPr>
        <p:spPr>
          <a:xfrm>
            <a:off x="311700" y="217725"/>
            <a:ext cx="8520600" cy="97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/>
              <a:t>T</a:t>
            </a:r>
            <a:r>
              <a:rPr lang="en"/>
              <a:t>he most successful methods for overcoming hesitation and fear in decision-making</a:t>
            </a:r>
            <a:endParaRPr/>
          </a:p>
        </p:txBody>
      </p:sp>
      <p:sp>
        <p:nvSpPr>
          <p:cNvPr id="90" name="Google Shape;90;p18"/>
          <p:cNvSpPr txBox="1"/>
          <p:nvPr>
            <p:ph idx="1" type="body"/>
          </p:nvPr>
        </p:nvSpPr>
        <p:spPr>
          <a:xfrm>
            <a:off x="311700" y="1306300"/>
            <a:ext cx="8520600" cy="357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Cognitive restructuring</a:t>
            </a:r>
            <a:br>
              <a:rPr lang="en"/>
            </a:b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Create a plan</a:t>
            </a:r>
            <a:br>
              <a:rPr lang="en"/>
            </a:b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Take small steps</a:t>
            </a:r>
            <a:br>
              <a:rPr lang="en"/>
            </a:b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Relaxation training</a:t>
            </a:r>
            <a:br>
              <a:rPr lang="en"/>
            </a:b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Have support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9"/>
          <p:cNvSpPr txBox="1"/>
          <p:nvPr>
            <p:ph type="title"/>
          </p:nvPr>
        </p:nvSpPr>
        <p:spPr>
          <a:xfrm>
            <a:off x="311700" y="217725"/>
            <a:ext cx="8520600" cy="97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/>
              <a:t>T</a:t>
            </a:r>
            <a:r>
              <a:rPr lang="en"/>
              <a:t>he benefits of adopting a proactive attitude when it comes to decision-making</a:t>
            </a:r>
            <a:endParaRPr/>
          </a:p>
        </p:txBody>
      </p:sp>
      <p:sp>
        <p:nvSpPr>
          <p:cNvPr id="96" name="Google Shape;96;p19"/>
          <p:cNvSpPr txBox="1"/>
          <p:nvPr>
            <p:ph idx="1" type="body"/>
          </p:nvPr>
        </p:nvSpPr>
        <p:spPr>
          <a:xfrm>
            <a:off x="311700" y="1306300"/>
            <a:ext cx="8520600" cy="357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It </a:t>
            </a:r>
            <a:r>
              <a:rPr lang="en"/>
              <a:t>will save time and effort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Improved decision-making skills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Improved morale and productivity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0"/>
          <p:cNvSpPr txBox="1"/>
          <p:nvPr>
            <p:ph type="title"/>
          </p:nvPr>
        </p:nvSpPr>
        <p:spPr>
          <a:xfrm>
            <a:off x="311700" y="217725"/>
            <a:ext cx="8520600" cy="97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/>
              <a:t>What should you avoid doing if you want to be more confident and decisive?</a:t>
            </a:r>
            <a:endParaRPr/>
          </a:p>
        </p:txBody>
      </p:sp>
      <p:sp>
        <p:nvSpPr>
          <p:cNvPr id="102" name="Google Shape;102;p20"/>
          <p:cNvSpPr txBox="1"/>
          <p:nvPr>
            <p:ph idx="1" type="body"/>
          </p:nvPr>
        </p:nvSpPr>
        <p:spPr>
          <a:xfrm>
            <a:off x="311700" y="1306300"/>
            <a:ext cx="8520600" cy="357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Avoid making decisions based on fear or panic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Don't let others control your confidence or decision-making processes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Stay focused on your goals and objectives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Persevere in the face of obstacles and setbacks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1"/>
          <p:cNvSpPr txBox="1"/>
          <p:nvPr>
            <p:ph type="title"/>
          </p:nvPr>
        </p:nvSpPr>
        <p:spPr>
          <a:xfrm>
            <a:off x="311700" y="217725"/>
            <a:ext cx="8520600" cy="72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can you overcome feelings of insecurity?</a:t>
            </a:r>
            <a:endParaRPr/>
          </a:p>
        </p:txBody>
      </p:sp>
      <p:sp>
        <p:nvSpPr>
          <p:cNvPr id="108" name="Google Shape;108;p21"/>
          <p:cNvSpPr txBox="1"/>
          <p:nvPr>
            <p:ph idx="1" type="body"/>
          </p:nvPr>
        </p:nvSpPr>
        <p:spPr>
          <a:xfrm>
            <a:off x="311700" y="937725"/>
            <a:ext cx="8520600" cy="357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A</a:t>
            </a:r>
            <a:r>
              <a:rPr lang="en"/>
              <a:t>cknowledge that insecurity exists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Identify any sources of insecurity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Develop strategies to address them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Remember that feelings of insecurity will eventually fade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aperback">
  <a:themeElements>
    <a:clrScheme name="Paperback">
      <a:dk1>
        <a:srgbClr val="000000"/>
      </a:dk1>
      <a:lt1>
        <a:srgbClr val="FFFFFF"/>
      </a:lt1>
      <a:dk2>
        <a:srgbClr val="00695C"/>
      </a:dk2>
      <a:lt2>
        <a:srgbClr val="26A69A"/>
      </a:lt2>
      <a:accent1>
        <a:srgbClr val="FFFBF0"/>
      </a:accent1>
      <a:accent2>
        <a:srgbClr val="B7B7B7"/>
      </a:accent2>
      <a:accent3>
        <a:srgbClr val="FB8C00"/>
      </a:accent3>
      <a:accent4>
        <a:srgbClr val="80CBC4"/>
      </a:accent4>
      <a:accent5>
        <a:srgbClr val="AF4345"/>
      </a:accent5>
      <a:accent6>
        <a:srgbClr val="F58F8F"/>
      </a:accent6>
      <a:hlink>
        <a:srgbClr val="AF4345"/>
      </a:hlink>
      <a:folHlink>
        <a:srgbClr val="AF434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